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0" r:id="rId6"/>
    <p:sldId id="263" r:id="rId7"/>
    <p:sldId id="262" r:id="rId8"/>
    <p:sldId id="264" r:id="rId9"/>
    <p:sldId id="266" r:id="rId10"/>
    <p:sldId id="265" r:id="rId11"/>
    <p:sldId id="267" r:id="rId12"/>
    <p:sldId id="268" r:id="rId13"/>
    <p:sldId id="269" r:id="rId14"/>
    <p:sldId id="270" r:id="rId15"/>
    <p:sldId id="272" r:id="rId16"/>
    <p:sldId id="271"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66FF66"/>
    <a:srgbClr val="66FF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7" d="100"/>
          <a:sy n="77" d="100"/>
        </p:scale>
        <p:origin x="132"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rgbClr val="33CC33">
                <a:alpha val="70000"/>
              </a:srgbClr>
            </a:gs>
            <a:gs pos="99000">
              <a:srgbClr val="66FF66">
                <a:alpha val="70000"/>
              </a:srgb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A686-4E07-4D88-A56D-DF20F74970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9B3B60-E441-44F9-ABB5-99B8E71AD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7B1961-1C45-4A86-9342-7E2CA86597AA}"/>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5" name="Footer Placeholder 4">
            <a:extLst>
              <a:ext uri="{FF2B5EF4-FFF2-40B4-BE49-F238E27FC236}">
                <a16:creationId xmlns:a16="http://schemas.microsoft.com/office/drawing/2014/main" id="{A7BEFB86-C5C7-43FB-99E8-27ABC258B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FF79F9-C405-4EBB-9CA2-B89E889B566C}"/>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113929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829F-2C6F-48B0-BCC2-29F0EB8D22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68A54A-A291-4BC7-A67D-1E18A4E004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ABECB-612A-430A-B691-9E049E8C7C20}"/>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5" name="Footer Placeholder 4">
            <a:extLst>
              <a:ext uri="{FF2B5EF4-FFF2-40B4-BE49-F238E27FC236}">
                <a16:creationId xmlns:a16="http://schemas.microsoft.com/office/drawing/2014/main" id="{78E3E6AB-2CD1-4D59-802D-2624F7B4E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C1CFCB-46CD-4DBC-8C55-81A6A5558C44}"/>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91255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723B1-674E-4AC4-BB04-88033C2A8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165EA2-DBD2-4735-BEA2-A3A29C1DD9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7FDC5-7F1A-48BB-A381-CB87C2972F09}"/>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5" name="Footer Placeholder 4">
            <a:extLst>
              <a:ext uri="{FF2B5EF4-FFF2-40B4-BE49-F238E27FC236}">
                <a16:creationId xmlns:a16="http://schemas.microsoft.com/office/drawing/2014/main" id="{D2C96C32-2DAA-454E-92D5-0F74874C3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86E65-DA6D-43D8-AA66-641FC6E721B9}"/>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357254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9AB3-E850-436D-A217-071BCB21C9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20D7CF-9F56-46C8-AB7A-9E9C61EE1B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A6357-36CF-4071-BA07-0620EA285AE6}"/>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5" name="Footer Placeholder 4">
            <a:extLst>
              <a:ext uri="{FF2B5EF4-FFF2-40B4-BE49-F238E27FC236}">
                <a16:creationId xmlns:a16="http://schemas.microsoft.com/office/drawing/2014/main" id="{4B6CB46C-C4C8-4618-AB01-077C50A4CA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795E3-89E9-48D5-8254-D88198FDB61D}"/>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356351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C11E0-FE6A-438F-882D-C158F9B8B3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5CE69C-F5A5-436B-9990-FA4C076EF0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927EA-36C9-488A-9869-C2B4150BE807}"/>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5" name="Footer Placeholder 4">
            <a:extLst>
              <a:ext uri="{FF2B5EF4-FFF2-40B4-BE49-F238E27FC236}">
                <a16:creationId xmlns:a16="http://schemas.microsoft.com/office/drawing/2014/main" id="{9B9D24FF-0AB1-42F7-A3FA-AE4FF95C20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784C33-94BE-45FC-B5C0-80D2768A0D25}"/>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300848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84B8-7B75-4433-AB44-64CB3717E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C700C0-2069-4A7C-8F05-D2F51F856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EADFC7-E638-4EA6-8B12-7C85669FC8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E84A5E-F46E-45FB-A74E-5DC90084F47E}"/>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6" name="Footer Placeholder 5">
            <a:extLst>
              <a:ext uri="{FF2B5EF4-FFF2-40B4-BE49-F238E27FC236}">
                <a16:creationId xmlns:a16="http://schemas.microsoft.com/office/drawing/2014/main" id="{803E3705-E87F-481E-8385-F88281F0AC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B500E2-2D32-4733-BE9B-757B528FA085}"/>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85437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4FD-80EB-4408-85CD-EAF31A83B6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08D68C-2A33-43FC-8F8D-DD41E12AD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AA377-055A-4E67-8970-3EE96B92E2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8DC47D-948D-4441-9EB5-4EB66367A8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192CD-0513-45EE-9EAC-E8430C237A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27CAF-025F-4D6E-BF28-4D577617630E}"/>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8" name="Footer Placeholder 7">
            <a:extLst>
              <a:ext uri="{FF2B5EF4-FFF2-40B4-BE49-F238E27FC236}">
                <a16:creationId xmlns:a16="http://schemas.microsoft.com/office/drawing/2014/main" id="{B85B9E3F-CD4E-4015-9D76-69879C2BD2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B6E0ED-E189-42AD-911F-BAF42D37A82B}"/>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2668134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1399-3332-4F4B-9034-50E3E607E0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F12AA0-7780-4173-9510-D2464B467DC8}"/>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4" name="Footer Placeholder 3">
            <a:extLst>
              <a:ext uri="{FF2B5EF4-FFF2-40B4-BE49-F238E27FC236}">
                <a16:creationId xmlns:a16="http://schemas.microsoft.com/office/drawing/2014/main" id="{71977CBC-AF7F-4AFD-A733-3B4560ED74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2665B-08DF-42F4-9511-9FB600D842ED}"/>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307162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775614-08E4-4FA9-9D19-FE57FD784358}"/>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3" name="Footer Placeholder 2">
            <a:extLst>
              <a:ext uri="{FF2B5EF4-FFF2-40B4-BE49-F238E27FC236}">
                <a16:creationId xmlns:a16="http://schemas.microsoft.com/office/drawing/2014/main" id="{5755F17E-470D-4E45-B3F2-182584658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02ED9E-7135-4086-9720-C44029D61725}"/>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329528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9B6D-4CDA-4427-819A-7324B475CC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B2B2D-0BB6-49A4-B397-4A5E51D1E2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AF4D6F-76D8-452D-934F-20464D442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1A93F9-B9F5-4640-9CCF-48C36A817264}"/>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6" name="Footer Placeholder 5">
            <a:extLst>
              <a:ext uri="{FF2B5EF4-FFF2-40B4-BE49-F238E27FC236}">
                <a16:creationId xmlns:a16="http://schemas.microsoft.com/office/drawing/2014/main" id="{94CC7DE4-238D-4130-B758-8E1ABFF971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F854D-AB77-4DFD-8424-8F9C854BED6B}"/>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2518193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1784-19FC-4331-9995-DFDCCD20C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61D1FC-FE5D-4F5C-8D5B-D87FCC795A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CB415-C7B4-4290-8C94-AB654EF10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FA335-B229-463E-9DAF-9AC95EC102B4}"/>
              </a:ext>
            </a:extLst>
          </p:cNvPr>
          <p:cNvSpPr>
            <a:spLocks noGrp="1"/>
          </p:cNvSpPr>
          <p:nvPr>
            <p:ph type="dt" sz="half" idx="10"/>
          </p:nvPr>
        </p:nvSpPr>
        <p:spPr/>
        <p:txBody>
          <a:bodyPr/>
          <a:lstStyle/>
          <a:p>
            <a:fld id="{666A5674-0770-4C1D-891E-4B1852F65F9B}" type="datetimeFigureOut">
              <a:rPr lang="en-US" smtClean="0"/>
              <a:t>8/9/2022</a:t>
            </a:fld>
            <a:endParaRPr lang="en-US"/>
          </a:p>
        </p:txBody>
      </p:sp>
      <p:sp>
        <p:nvSpPr>
          <p:cNvPr id="6" name="Footer Placeholder 5">
            <a:extLst>
              <a:ext uri="{FF2B5EF4-FFF2-40B4-BE49-F238E27FC236}">
                <a16:creationId xmlns:a16="http://schemas.microsoft.com/office/drawing/2014/main" id="{278EF9DA-EEF0-4BFA-BF0E-760604811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6590FF-2712-4E3F-B3A7-E1373129BE38}"/>
              </a:ext>
            </a:extLst>
          </p:cNvPr>
          <p:cNvSpPr>
            <a:spLocks noGrp="1"/>
          </p:cNvSpPr>
          <p:nvPr>
            <p:ph type="sldNum" sz="quarter" idx="12"/>
          </p:nvPr>
        </p:nvSpPr>
        <p:spPr/>
        <p:txBody>
          <a:bodyPr/>
          <a:lstStyle/>
          <a:p>
            <a:fld id="{51E73EC8-A95B-4977-9D4B-A612837AECF2}" type="slidenum">
              <a:rPr lang="en-US" smtClean="0"/>
              <a:t>‹#›</a:t>
            </a:fld>
            <a:endParaRPr lang="en-US"/>
          </a:p>
        </p:txBody>
      </p:sp>
    </p:spTree>
    <p:extLst>
      <p:ext uri="{BB962C8B-B14F-4D97-AF65-F5344CB8AC3E}">
        <p14:creationId xmlns:p14="http://schemas.microsoft.com/office/powerpoint/2010/main" val="264875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33CC33">
                <a:alpha val="70000"/>
              </a:srgbClr>
            </a:gs>
            <a:gs pos="99000">
              <a:srgbClr val="66FF66">
                <a:alpha val="60000"/>
              </a:srgb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6F3FD-C388-4406-887A-876D7F3638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D769AD-EC25-4105-896C-559C0F37C9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943BB-0F19-4D77-8BDF-E5F4DC11D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6A5674-0770-4C1D-891E-4B1852F65F9B}" type="datetimeFigureOut">
              <a:rPr lang="en-US" smtClean="0"/>
              <a:t>8/9/2022</a:t>
            </a:fld>
            <a:endParaRPr lang="en-US"/>
          </a:p>
        </p:txBody>
      </p:sp>
      <p:sp>
        <p:nvSpPr>
          <p:cNvPr id="5" name="Footer Placeholder 4">
            <a:extLst>
              <a:ext uri="{FF2B5EF4-FFF2-40B4-BE49-F238E27FC236}">
                <a16:creationId xmlns:a16="http://schemas.microsoft.com/office/drawing/2014/main" id="{9CCCDDF0-C815-4714-86A6-45A1426956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485847-E31B-49FC-B833-CB03822B11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73EC8-A95B-4977-9D4B-A612837AECF2}" type="slidenum">
              <a:rPr lang="en-US" smtClean="0"/>
              <a:t>‹#›</a:t>
            </a:fld>
            <a:endParaRPr lang="en-US"/>
          </a:p>
        </p:txBody>
      </p:sp>
    </p:spTree>
    <p:extLst>
      <p:ext uri="{BB962C8B-B14F-4D97-AF65-F5344CB8AC3E}">
        <p14:creationId xmlns:p14="http://schemas.microsoft.com/office/powerpoint/2010/main" val="2528913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0" y="3964514"/>
            <a:ext cx="12192000" cy="1133579"/>
          </a:xfrm>
          <a:solidFill>
            <a:srgbClr val="008000">
              <a:alpha val="67000"/>
            </a:srgbClr>
          </a:solidFill>
        </p:spPr>
        <p:txBody>
          <a:bodyPr>
            <a:normAutofit/>
          </a:bodyPr>
          <a:lstStyle/>
          <a:p>
            <a:r>
              <a:rPr lang="en-US" sz="6600" b="1" dirty="0">
                <a:solidFill>
                  <a:schemeClr val="bg1"/>
                </a:solidFill>
              </a:rPr>
              <a:t>Fishing Ethics</a:t>
            </a:r>
          </a:p>
        </p:txBody>
      </p:sp>
      <p:sp>
        <p:nvSpPr>
          <p:cNvPr id="3" name="Subtitle 2">
            <a:extLst>
              <a:ext uri="{FF2B5EF4-FFF2-40B4-BE49-F238E27FC236}">
                <a16:creationId xmlns:a16="http://schemas.microsoft.com/office/drawing/2014/main" id="{FFE97795-E738-42EB-8171-718BB8799508}"/>
              </a:ext>
            </a:extLst>
          </p:cNvPr>
          <p:cNvSpPr>
            <a:spLocks noGrp="1"/>
          </p:cNvSpPr>
          <p:nvPr>
            <p:ph type="subTitle" idx="1"/>
          </p:nvPr>
        </p:nvSpPr>
        <p:spPr>
          <a:xfrm>
            <a:off x="1524000" y="5216234"/>
            <a:ext cx="9144000" cy="802194"/>
          </a:xfrm>
          <a:noFill/>
        </p:spPr>
        <p:txBody>
          <a:bodyPr>
            <a:normAutofit/>
          </a:bodyPr>
          <a:lstStyle/>
          <a:p>
            <a:r>
              <a:rPr lang="en-US" sz="4000" dirty="0"/>
              <a:t>Tips &amp; Tools for Teaching Ethical Angling</a:t>
            </a:r>
          </a:p>
        </p:txBody>
      </p:sp>
      <p:pic>
        <p:nvPicPr>
          <p:cNvPr id="5" name="Picture 4">
            <a:extLst>
              <a:ext uri="{FF2B5EF4-FFF2-40B4-BE49-F238E27FC236}">
                <a16:creationId xmlns:a16="http://schemas.microsoft.com/office/drawing/2014/main" id="{A79D89D1-9D7E-4072-9BF2-3C5A6BA7D03F}"/>
              </a:ext>
            </a:extLst>
          </p:cNvPr>
          <p:cNvPicPr>
            <a:picLocks noChangeAspect="1"/>
          </p:cNvPicPr>
          <p:nvPr/>
        </p:nvPicPr>
        <p:blipFill>
          <a:blip r:embed="rId2"/>
          <a:stretch>
            <a:fillRect/>
          </a:stretch>
        </p:blipFill>
        <p:spPr>
          <a:xfrm>
            <a:off x="9089329" y="329673"/>
            <a:ext cx="2960199" cy="3645634"/>
          </a:xfrm>
          <a:prstGeom prst="rect">
            <a:avLst/>
          </a:prstGeom>
        </p:spPr>
      </p:pic>
      <p:pic>
        <p:nvPicPr>
          <p:cNvPr id="7" name="Picture 6">
            <a:extLst>
              <a:ext uri="{FF2B5EF4-FFF2-40B4-BE49-F238E27FC236}">
                <a16:creationId xmlns:a16="http://schemas.microsoft.com/office/drawing/2014/main" id="{2E1E5F9A-EDFD-4672-96B6-54FD190B4F56}"/>
              </a:ext>
            </a:extLst>
          </p:cNvPr>
          <p:cNvPicPr>
            <a:picLocks noChangeAspect="1"/>
          </p:cNvPicPr>
          <p:nvPr/>
        </p:nvPicPr>
        <p:blipFill>
          <a:blip r:embed="rId3"/>
          <a:stretch>
            <a:fillRect/>
          </a:stretch>
        </p:blipFill>
        <p:spPr>
          <a:xfrm>
            <a:off x="142471" y="347606"/>
            <a:ext cx="3364446" cy="3616909"/>
          </a:xfrm>
          <a:prstGeom prst="rect">
            <a:avLst/>
          </a:prstGeom>
        </p:spPr>
      </p:pic>
      <p:pic>
        <p:nvPicPr>
          <p:cNvPr id="9" name="Picture 8">
            <a:extLst>
              <a:ext uri="{FF2B5EF4-FFF2-40B4-BE49-F238E27FC236}">
                <a16:creationId xmlns:a16="http://schemas.microsoft.com/office/drawing/2014/main" id="{60FA450F-CC90-4944-BE9E-C52CF2760CB3}"/>
              </a:ext>
            </a:extLst>
          </p:cNvPr>
          <p:cNvPicPr>
            <a:picLocks noChangeAspect="1"/>
          </p:cNvPicPr>
          <p:nvPr/>
        </p:nvPicPr>
        <p:blipFill>
          <a:blip r:embed="rId4"/>
          <a:stretch>
            <a:fillRect/>
          </a:stretch>
        </p:blipFill>
        <p:spPr>
          <a:xfrm>
            <a:off x="3886184" y="347606"/>
            <a:ext cx="4823878" cy="2796782"/>
          </a:xfrm>
          <a:prstGeom prst="rect">
            <a:avLst/>
          </a:prstGeom>
        </p:spPr>
      </p:pic>
      <p:pic>
        <p:nvPicPr>
          <p:cNvPr id="6" name="Picture 5" descr="A picture containing text, sign, room, scene&#10;&#10;Description automatically generated">
            <a:extLst>
              <a:ext uri="{FF2B5EF4-FFF2-40B4-BE49-F238E27FC236}">
                <a16:creationId xmlns:a16="http://schemas.microsoft.com/office/drawing/2014/main" id="{FBD596D4-E4D2-20E6-541D-81CCF4554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6708" y="448088"/>
            <a:ext cx="1053039" cy="1042509"/>
          </a:xfrm>
          <a:prstGeom prst="rect">
            <a:avLst/>
          </a:prstGeom>
        </p:spPr>
      </p:pic>
    </p:spTree>
    <p:extLst>
      <p:ext uri="{BB962C8B-B14F-4D97-AF65-F5344CB8AC3E}">
        <p14:creationId xmlns:p14="http://schemas.microsoft.com/office/powerpoint/2010/main" val="3837623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Leave What You Find</a:t>
            </a:r>
          </a:p>
        </p:txBody>
      </p:sp>
      <p:pic>
        <p:nvPicPr>
          <p:cNvPr id="4" name="Picture 3">
            <a:extLst>
              <a:ext uri="{FF2B5EF4-FFF2-40B4-BE49-F238E27FC236}">
                <a16:creationId xmlns:a16="http://schemas.microsoft.com/office/drawing/2014/main" id="{8E6CA2D5-6538-40CD-B77E-62FDE29EC111}"/>
              </a:ext>
            </a:extLst>
          </p:cNvPr>
          <p:cNvPicPr>
            <a:picLocks noChangeAspect="1"/>
          </p:cNvPicPr>
          <p:nvPr/>
        </p:nvPicPr>
        <p:blipFill>
          <a:blip r:embed="rId2"/>
          <a:stretch>
            <a:fillRect/>
          </a:stretch>
        </p:blipFill>
        <p:spPr>
          <a:xfrm>
            <a:off x="453229" y="1497138"/>
            <a:ext cx="3703641" cy="4397121"/>
          </a:xfrm>
          <a:prstGeom prst="rect">
            <a:avLst/>
          </a:prstGeom>
        </p:spPr>
      </p:pic>
      <p:pic>
        <p:nvPicPr>
          <p:cNvPr id="6" name="Picture 5">
            <a:extLst>
              <a:ext uri="{FF2B5EF4-FFF2-40B4-BE49-F238E27FC236}">
                <a16:creationId xmlns:a16="http://schemas.microsoft.com/office/drawing/2014/main" id="{EB89B679-A55D-463E-A595-5141A064DD2B}"/>
              </a:ext>
            </a:extLst>
          </p:cNvPr>
          <p:cNvPicPr>
            <a:picLocks noChangeAspect="1"/>
          </p:cNvPicPr>
          <p:nvPr/>
        </p:nvPicPr>
        <p:blipFill>
          <a:blip r:embed="rId3"/>
          <a:stretch>
            <a:fillRect/>
          </a:stretch>
        </p:blipFill>
        <p:spPr>
          <a:xfrm>
            <a:off x="4729522" y="1714328"/>
            <a:ext cx="6843353" cy="3962743"/>
          </a:xfrm>
          <a:prstGeom prst="rect">
            <a:avLst/>
          </a:prstGeom>
        </p:spPr>
      </p:pic>
    </p:spTree>
    <p:extLst>
      <p:ext uri="{BB962C8B-B14F-4D97-AF65-F5344CB8AC3E}">
        <p14:creationId xmlns:p14="http://schemas.microsoft.com/office/powerpoint/2010/main" val="627980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Leave What You Find</a:t>
            </a:r>
          </a:p>
        </p:txBody>
      </p:sp>
      <p:sp>
        <p:nvSpPr>
          <p:cNvPr id="8" name="TextBox 7">
            <a:extLst>
              <a:ext uri="{FF2B5EF4-FFF2-40B4-BE49-F238E27FC236}">
                <a16:creationId xmlns:a16="http://schemas.microsoft.com/office/drawing/2014/main" id="{F86058F5-B354-4656-9C25-90518CB23C3A}"/>
              </a:ext>
            </a:extLst>
          </p:cNvPr>
          <p:cNvSpPr txBox="1"/>
          <p:nvPr/>
        </p:nvSpPr>
        <p:spPr>
          <a:xfrm>
            <a:off x="790576" y="1459555"/>
            <a:ext cx="11060070"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Invasives:</a:t>
            </a:r>
            <a:br>
              <a:rPr lang="en-US" sz="2400" dirty="0"/>
            </a:br>
            <a:r>
              <a:rPr lang="en-US" sz="2400" dirty="0"/>
              <a:t>Be sure to always clean your boat, gear and clothing after a fishing trip so you don't spread invasive species that might have caught a ride home. Waders and boots should use a 50% solution (1 part chlorine to 1 part water) - dip waders into a solution of the bleach or wipe or spray it on. Use a 10% solution (1 part chlorine to 9 parts water) and soak your equipment for 10 minutes.</a:t>
            </a:r>
          </a:p>
          <a:p>
            <a:pPr marL="800100" lvl="1" indent="-342900">
              <a:buFont typeface="Courier New" panose="02070309020205020404" pitchFamily="49" charset="0"/>
              <a:buChar char="o"/>
            </a:pPr>
            <a:endParaRPr lang="en-US" sz="2400" dirty="0"/>
          </a:p>
        </p:txBody>
      </p:sp>
      <p:pic>
        <p:nvPicPr>
          <p:cNvPr id="5" name="Picture 4">
            <a:extLst>
              <a:ext uri="{FF2B5EF4-FFF2-40B4-BE49-F238E27FC236}">
                <a16:creationId xmlns:a16="http://schemas.microsoft.com/office/drawing/2014/main" id="{071A3432-341E-4229-99F4-24526F9B9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7564" y="3826257"/>
            <a:ext cx="2036129" cy="2714838"/>
          </a:xfrm>
          <a:prstGeom prst="rect">
            <a:avLst/>
          </a:prstGeom>
        </p:spPr>
      </p:pic>
      <p:pic>
        <p:nvPicPr>
          <p:cNvPr id="7" name="Picture 6">
            <a:extLst>
              <a:ext uri="{FF2B5EF4-FFF2-40B4-BE49-F238E27FC236}">
                <a16:creationId xmlns:a16="http://schemas.microsoft.com/office/drawing/2014/main" id="{48CFE650-8476-4EB2-9909-41BB86360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5583" y="3823282"/>
            <a:ext cx="2040592" cy="2720789"/>
          </a:xfrm>
          <a:prstGeom prst="rect">
            <a:avLst/>
          </a:prstGeom>
        </p:spPr>
      </p:pic>
    </p:spTree>
    <p:extLst>
      <p:ext uri="{BB962C8B-B14F-4D97-AF65-F5344CB8AC3E}">
        <p14:creationId xmlns:p14="http://schemas.microsoft.com/office/powerpoint/2010/main" val="413152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Leave What You Find</a:t>
            </a:r>
          </a:p>
        </p:txBody>
      </p:sp>
      <p:sp>
        <p:nvSpPr>
          <p:cNvPr id="8" name="TextBox 7">
            <a:extLst>
              <a:ext uri="{FF2B5EF4-FFF2-40B4-BE49-F238E27FC236}">
                <a16:creationId xmlns:a16="http://schemas.microsoft.com/office/drawing/2014/main" id="{F86058F5-B354-4656-9C25-90518CB23C3A}"/>
              </a:ext>
            </a:extLst>
          </p:cNvPr>
          <p:cNvSpPr txBox="1"/>
          <p:nvPr/>
        </p:nvSpPr>
        <p:spPr>
          <a:xfrm>
            <a:off x="183592" y="1511778"/>
            <a:ext cx="11060070" cy="830997"/>
          </a:xfrm>
          <a:prstGeom prst="rect">
            <a:avLst/>
          </a:prstGeom>
          <a:noFill/>
        </p:spPr>
        <p:txBody>
          <a:bodyPr wrap="square" rtlCol="0">
            <a:spAutoFit/>
          </a:bodyPr>
          <a:lstStyle/>
          <a:p>
            <a:pPr lvl="1" algn="ctr"/>
            <a:r>
              <a:rPr lang="en-US" sz="2400" dirty="0"/>
              <a:t>“Limit your kill; don’t kill your limit”</a:t>
            </a:r>
          </a:p>
          <a:p>
            <a:pPr marL="800100" lvl="1" indent="-342900">
              <a:buFont typeface="Courier New" panose="02070309020205020404" pitchFamily="49" charset="0"/>
              <a:buChar char="o"/>
            </a:pPr>
            <a:endParaRPr lang="en-US" sz="2400" dirty="0"/>
          </a:p>
        </p:txBody>
      </p:sp>
      <p:pic>
        <p:nvPicPr>
          <p:cNvPr id="4" name="Picture 3">
            <a:extLst>
              <a:ext uri="{FF2B5EF4-FFF2-40B4-BE49-F238E27FC236}">
                <a16:creationId xmlns:a16="http://schemas.microsoft.com/office/drawing/2014/main" id="{38C11470-FE0A-4A56-86B5-9A683A752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4299" y="2267960"/>
            <a:ext cx="6569475" cy="4270160"/>
          </a:xfrm>
          <a:prstGeom prst="rect">
            <a:avLst/>
          </a:prstGeom>
        </p:spPr>
      </p:pic>
    </p:spTree>
    <p:extLst>
      <p:ext uri="{BB962C8B-B14F-4D97-AF65-F5344CB8AC3E}">
        <p14:creationId xmlns:p14="http://schemas.microsoft.com/office/powerpoint/2010/main" val="2765501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Respect Wildlife</a:t>
            </a:r>
          </a:p>
        </p:txBody>
      </p:sp>
      <p:sp>
        <p:nvSpPr>
          <p:cNvPr id="8" name="TextBox 7">
            <a:extLst>
              <a:ext uri="{FF2B5EF4-FFF2-40B4-BE49-F238E27FC236}">
                <a16:creationId xmlns:a16="http://schemas.microsoft.com/office/drawing/2014/main" id="{F86058F5-B354-4656-9C25-90518CB23C3A}"/>
              </a:ext>
            </a:extLst>
          </p:cNvPr>
          <p:cNvSpPr txBox="1"/>
          <p:nvPr/>
        </p:nvSpPr>
        <p:spPr>
          <a:xfrm>
            <a:off x="183592" y="1511778"/>
            <a:ext cx="11060070" cy="4893647"/>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Humane killing of fish</a:t>
            </a:r>
            <a:br>
              <a:rPr lang="en-US" sz="2400" dirty="0"/>
            </a:br>
            <a:r>
              <a:rPr lang="en-US" sz="2400" dirty="0"/>
              <a:t>If you respect wildlife, then how it is treated becomes a matter of concern.  If you plan on keeping a fish you caught, then dispatch it right away.  Don’t let it sit on a stringer while you continue to fish.  The quickest and most humane way is to sever the spinal column behind the head of the fish.  This can be accomplished by using a knife, or a sharp blow with a blunt object. Clean and ice down your catch as soon as possible.</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Don’t kill fish you find undesirable</a:t>
            </a:r>
            <a:br>
              <a:rPr lang="en-US" sz="2400" dirty="0"/>
            </a:br>
            <a:r>
              <a:rPr lang="en-US" sz="2400" dirty="0"/>
              <a:t>Other species, even if non-game fish, are part of an entire ecosystem.  What you do to one species causes ripple effects to the entire ecosystem of the area.</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Treat the resource and others with respect. It is a privilege to be outdoors.</a:t>
            </a:r>
          </a:p>
        </p:txBody>
      </p:sp>
    </p:spTree>
    <p:extLst>
      <p:ext uri="{BB962C8B-B14F-4D97-AF65-F5344CB8AC3E}">
        <p14:creationId xmlns:p14="http://schemas.microsoft.com/office/powerpoint/2010/main" val="999547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600" b="1" dirty="0"/>
              <a:t>Be Considerate of Other Visitors</a:t>
            </a:r>
            <a:endParaRPr lang="en-US" sz="6200" b="1" dirty="0"/>
          </a:p>
        </p:txBody>
      </p:sp>
      <p:sp>
        <p:nvSpPr>
          <p:cNvPr id="8" name="TextBox 7">
            <a:extLst>
              <a:ext uri="{FF2B5EF4-FFF2-40B4-BE49-F238E27FC236}">
                <a16:creationId xmlns:a16="http://schemas.microsoft.com/office/drawing/2014/main" id="{F86058F5-B354-4656-9C25-90518CB23C3A}"/>
              </a:ext>
            </a:extLst>
          </p:cNvPr>
          <p:cNvSpPr txBox="1"/>
          <p:nvPr/>
        </p:nvSpPr>
        <p:spPr>
          <a:xfrm>
            <a:off x="183592" y="1511778"/>
            <a:ext cx="11627408" cy="4893647"/>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Travel in small groups no larger than that prescribed by the land managers.</a:t>
            </a:r>
            <a:br>
              <a:rPr lang="en-US" sz="2400" dirty="0"/>
            </a:br>
            <a:endParaRPr lang="en-US" sz="2400" dirty="0"/>
          </a:p>
          <a:p>
            <a:pPr marL="800100" lvl="1" indent="-342900">
              <a:buFont typeface="Arial" panose="020B0604020202020204" pitchFamily="34" charset="0"/>
              <a:buChar char="•"/>
            </a:pPr>
            <a:r>
              <a:rPr lang="en-US" sz="2400" dirty="0"/>
              <a:t>Let nature’s sounds prevail. (fish can be easily spooked).</a:t>
            </a:r>
            <a:br>
              <a:rPr lang="en-US" sz="2400" dirty="0"/>
            </a:br>
            <a:endParaRPr lang="en-US" sz="2400" dirty="0"/>
          </a:p>
          <a:p>
            <a:pPr marL="800100" lvl="1" indent="-342900">
              <a:buFont typeface="Arial" panose="020B0604020202020204" pitchFamily="34" charset="0"/>
              <a:buChar char="•"/>
            </a:pPr>
            <a:r>
              <a:rPr lang="en-US" sz="2400" dirty="0"/>
              <a:t>Select fishing spots and campsites away from other groups to help preserve their solitude (and your chances of catching fish). The ethical angler will do this even if it means walking a bit further down the stream or lakeside.</a:t>
            </a:r>
            <a:br>
              <a:rPr lang="en-US" sz="2400" dirty="0"/>
            </a:br>
            <a:endParaRPr lang="en-US" sz="2400" dirty="0"/>
          </a:p>
          <a:p>
            <a:pPr marL="800100" lvl="1" indent="-342900">
              <a:buFont typeface="Arial" panose="020B0604020202020204" pitchFamily="34" charset="0"/>
              <a:buChar char="•"/>
            </a:pPr>
            <a:r>
              <a:rPr lang="en-US" sz="2400" dirty="0"/>
              <a:t>Always travel quietly to avoid disturbing other visitors.</a:t>
            </a:r>
            <a:br>
              <a:rPr lang="en-US" sz="2400" dirty="0"/>
            </a:br>
            <a:endParaRPr lang="en-US" sz="2400" dirty="0"/>
          </a:p>
          <a:p>
            <a:pPr marL="800100" lvl="1" indent="-342900">
              <a:buFont typeface="Arial" panose="020B0604020202020204" pitchFamily="34" charset="0"/>
              <a:buChar char="•"/>
            </a:pPr>
            <a:r>
              <a:rPr lang="en-US" sz="2400" dirty="0"/>
              <a:t>Make sure the colors of your clothing and gear blend with the environment.</a:t>
            </a:r>
            <a:br>
              <a:rPr lang="en-US" sz="2400" dirty="0"/>
            </a:br>
            <a:endParaRPr lang="en-US" sz="2400" dirty="0"/>
          </a:p>
          <a:p>
            <a:pPr marL="800100" lvl="1" indent="-342900">
              <a:buFont typeface="Arial" panose="020B0604020202020204" pitchFamily="34" charset="0"/>
              <a:buChar char="•"/>
            </a:pPr>
            <a:r>
              <a:rPr lang="en-US" sz="2400" dirty="0"/>
              <a:t>Respect private property and leave gates (open or closed) as found.</a:t>
            </a:r>
          </a:p>
        </p:txBody>
      </p:sp>
    </p:spTree>
    <p:extLst>
      <p:ext uri="{BB962C8B-B14F-4D97-AF65-F5344CB8AC3E}">
        <p14:creationId xmlns:p14="http://schemas.microsoft.com/office/powerpoint/2010/main" val="830065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938993"/>
          </a:xfrm>
        </p:spPr>
        <p:txBody>
          <a:bodyPr>
            <a:normAutofit fontScale="90000"/>
          </a:bodyPr>
          <a:lstStyle/>
          <a:p>
            <a:br>
              <a:rPr lang="en-US" sz="6600" b="1" dirty="0"/>
            </a:br>
            <a:r>
              <a:rPr lang="en-US" sz="6600" b="1" dirty="0"/>
              <a:t>Discussion of Fishing in Trainers /</a:t>
            </a:r>
            <a:br>
              <a:rPr lang="en-US" sz="6600" b="1" dirty="0"/>
            </a:br>
            <a:r>
              <a:rPr lang="en-US" sz="6600" b="1" dirty="0"/>
              <a:t>Masters Courses</a:t>
            </a:r>
            <a:endParaRPr lang="en-US" sz="6200" b="1" dirty="0"/>
          </a:p>
        </p:txBody>
      </p:sp>
      <p:sp>
        <p:nvSpPr>
          <p:cNvPr id="8" name="TextBox 7">
            <a:extLst>
              <a:ext uri="{FF2B5EF4-FFF2-40B4-BE49-F238E27FC236}">
                <a16:creationId xmlns:a16="http://schemas.microsoft.com/office/drawing/2014/main" id="{F86058F5-B354-4656-9C25-90518CB23C3A}"/>
              </a:ext>
            </a:extLst>
          </p:cNvPr>
          <p:cNvSpPr txBox="1"/>
          <p:nvPr/>
        </p:nvSpPr>
        <p:spPr>
          <a:xfrm>
            <a:off x="1659653" y="3428999"/>
            <a:ext cx="8872695" cy="2677656"/>
          </a:xfrm>
          <a:prstGeom prst="rect">
            <a:avLst/>
          </a:prstGeom>
          <a:noFill/>
        </p:spPr>
        <p:txBody>
          <a:bodyPr wrap="square" rtlCol="0">
            <a:spAutoFit/>
          </a:bodyPr>
          <a:lstStyle/>
          <a:p>
            <a:pPr lvl="1"/>
            <a:r>
              <a:rPr lang="en-US" sz="2800" i="1" dirty="0"/>
              <a:t>“ Many men go fishing all of their lives without knowing that it is not fish they are after.</a:t>
            </a:r>
            <a:r>
              <a:rPr lang="en-US" sz="2800" dirty="0"/>
              <a:t> “</a:t>
            </a:r>
            <a:br>
              <a:rPr lang="en-US" sz="2800" dirty="0"/>
            </a:br>
            <a:endParaRPr lang="en-US" sz="2800" dirty="0"/>
          </a:p>
          <a:p>
            <a:pPr lvl="1"/>
            <a:r>
              <a:rPr lang="en-US" sz="2800" dirty="0"/>
              <a:t> 						Henry David Thoreau</a:t>
            </a:r>
          </a:p>
          <a:p>
            <a:pPr lvl="1"/>
            <a:endParaRPr lang="en-US" sz="2800" dirty="0"/>
          </a:p>
          <a:p>
            <a:pPr lvl="1"/>
            <a:endParaRPr lang="en-US" sz="2800" dirty="0"/>
          </a:p>
        </p:txBody>
      </p:sp>
    </p:spTree>
    <p:extLst>
      <p:ext uri="{BB962C8B-B14F-4D97-AF65-F5344CB8AC3E}">
        <p14:creationId xmlns:p14="http://schemas.microsoft.com/office/powerpoint/2010/main" val="2176984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600" b="1" dirty="0"/>
              <a:t>Certified Angling Instructor Course</a:t>
            </a:r>
            <a:endParaRPr lang="en-US" sz="6200" b="1" dirty="0"/>
          </a:p>
        </p:txBody>
      </p:sp>
      <p:sp>
        <p:nvSpPr>
          <p:cNvPr id="3" name="TextBox 2">
            <a:extLst>
              <a:ext uri="{FF2B5EF4-FFF2-40B4-BE49-F238E27FC236}">
                <a16:creationId xmlns:a16="http://schemas.microsoft.com/office/drawing/2014/main" id="{EC4D8337-AE01-4CDA-A6A7-5F2E2AE6B22B}"/>
              </a:ext>
            </a:extLst>
          </p:cNvPr>
          <p:cNvSpPr txBox="1"/>
          <p:nvPr/>
        </p:nvSpPr>
        <p:spPr>
          <a:xfrm>
            <a:off x="8267700" y="5459494"/>
            <a:ext cx="3857625" cy="1200329"/>
          </a:xfrm>
          <a:prstGeom prst="rect">
            <a:avLst/>
          </a:prstGeom>
          <a:noFill/>
        </p:spPr>
        <p:txBody>
          <a:bodyPr wrap="square" rtlCol="0">
            <a:spAutoFit/>
          </a:bodyPr>
          <a:lstStyle/>
          <a:p>
            <a:r>
              <a:rPr lang="fr-FR" b="1" dirty="0"/>
              <a:t>Michael R. Brand</a:t>
            </a:r>
          </a:p>
          <a:p>
            <a:r>
              <a:rPr lang="en-US" dirty="0"/>
              <a:t>B.S.A. Certified Angling Instructor</a:t>
            </a:r>
            <a:endParaRPr lang="fr-FR" dirty="0"/>
          </a:p>
          <a:p>
            <a:r>
              <a:rPr lang="fr-FR" dirty="0"/>
              <a:t>CELL: 314.477.8120</a:t>
            </a:r>
            <a:br>
              <a:rPr lang="fr-FR" dirty="0"/>
            </a:br>
            <a:r>
              <a:rPr lang="fr-FR" dirty="0"/>
              <a:t>Email: michaelbrand314@gmail.com</a:t>
            </a:r>
            <a:endParaRPr lang="en-US" dirty="0"/>
          </a:p>
        </p:txBody>
      </p:sp>
      <p:sp>
        <p:nvSpPr>
          <p:cNvPr id="4" name="TextBox 3">
            <a:extLst>
              <a:ext uri="{FF2B5EF4-FFF2-40B4-BE49-F238E27FC236}">
                <a16:creationId xmlns:a16="http://schemas.microsoft.com/office/drawing/2014/main" id="{BB2A1DDE-6DC1-495B-B395-B68475C420FB}"/>
              </a:ext>
            </a:extLst>
          </p:cNvPr>
          <p:cNvSpPr txBox="1"/>
          <p:nvPr/>
        </p:nvSpPr>
        <p:spPr>
          <a:xfrm>
            <a:off x="646775" y="1428361"/>
            <a:ext cx="10979169" cy="3908762"/>
          </a:xfrm>
          <a:prstGeom prst="rect">
            <a:avLst/>
          </a:prstGeom>
          <a:noFill/>
        </p:spPr>
        <p:txBody>
          <a:bodyPr wrap="square" rtlCol="0">
            <a:spAutoFit/>
          </a:bodyPr>
          <a:lstStyle/>
          <a:p>
            <a:pPr indent="-457200">
              <a:spcAft>
                <a:spcPts val="1200"/>
              </a:spcAft>
            </a:pPr>
            <a:r>
              <a:rPr lang="en-US" sz="2200" dirty="0"/>
              <a:t>The CAI course syllabus includes age-appropriate skills using fishing tools and techniques for their Scouts, ranging from Cane Pole to Fly Fishing.</a:t>
            </a:r>
          </a:p>
          <a:p>
            <a:pPr indent="-457200">
              <a:spcAft>
                <a:spcPts val="1200"/>
              </a:spcAft>
            </a:pPr>
            <a:r>
              <a:rPr lang="en-US" sz="2200" dirty="0"/>
              <a:t>The course will highlight best practices on content delivery, in both the classroom and the field.</a:t>
            </a:r>
          </a:p>
          <a:p>
            <a:pPr indent="-457200">
              <a:spcAft>
                <a:spcPts val="1200"/>
              </a:spcAft>
            </a:pPr>
            <a:r>
              <a:rPr lang="en-US" sz="2200" dirty="0"/>
              <a:t>Provide a positive fishing experience &amp; improve your council’s fishing program.</a:t>
            </a:r>
          </a:p>
          <a:p>
            <a:pPr indent="-457200">
              <a:spcAft>
                <a:spcPts val="1200"/>
              </a:spcAft>
            </a:pPr>
            <a:r>
              <a:rPr lang="en-US" sz="2200" dirty="0"/>
              <a:t>Fishing is 4</a:t>
            </a:r>
            <a:r>
              <a:rPr lang="en-US" sz="2200" baseline="30000" dirty="0"/>
              <a:t>th</a:t>
            </a:r>
            <a:r>
              <a:rPr lang="en-US" sz="2200" dirty="0"/>
              <a:t> among Scout Interests! Why not use that to increase the FUN FACTOR!</a:t>
            </a:r>
          </a:p>
          <a:p>
            <a:pPr indent="-457200">
              <a:spcAft>
                <a:spcPts val="1200"/>
              </a:spcAft>
            </a:pPr>
            <a:r>
              <a:rPr lang="en-US" sz="2200" dirty="0"/>
              <a:t>Participants will become confident in fly tying, fly casting, knot tying, and catch and release practices.</a:t>
            </a:r>
          </a:p>
          <a:p>
            <a:pPr indent="-457200">
              <a:spcAft>
                <a:spcPts val="1200"/>
              </a:spcAft>
            </a:pPr>
            <a:r>
              <a:rPr lang="en-US" sz="2200" dirty="0"/>
              <a:t>CAI offers quality fishing gear at value pricing/cost effective purchase power for units and Councils alike.</a:t>
            </a:r>
          </a:p>
        </p:txBody>
      </p:sp>
      <p:sp>
        <p:nvSpPr>
          <p:cNvPr id="5" name="TextBox 4">
            <a:extLst>
              <a:ext uri="{FF2B5EF4-FFF2-40B4-BE49-F238E27FC236}">
                <a16:creationId xmlns:a16="http://schemas.microsoft.com/office/drawing/2014/main" id="{F18E672D-5E34-4BD5-AB8F-A85C9BE40CE5}"/>
              </a:ext>
            </a:extLst>
          </p:cNvPr>
          <p:cNvSpPr txBox="1"/>
          <p:nvPr/>
        </p:nvSpPr>
        <p:spPr>
          <a:xfrm>
            <a:off x="646775" y="5515617"/>
            <a:ext cx="6405378" cy="923330"/>
          </a:xfrm>
          <a:prstGeom prst="rect">
            <a:avLst/>
          </a:prstGeom>
          <a:solidFill>
            <a:schemeClr val="bg1"/>
          </a:solidFill>
          <a:ln w="38100">
            <a:noFill/>
          </a:ln>
          <a:effectLst>
            <a:outerShdw blurRad="50800" dist="88900" dir="2700000" algn="tl" rotWithShape="0">
              <a:prstClr val="black">
                <a:alpha val="40000"/>
              </a:prstClr>
            </a:outerShdw>
          </a:effectLst>
        </p:spPr>
        <p:txBody>
          <a:bodyPr wrap="square" rtlCol="0">
            <a:spAutoFit/>
          </a:bodyPr>
          <a:lstStyle/>
          <a:p>
            <a:r>
              <a:rPr lang="en-US" b="1" dirty="0">
                <a:solidFill>
                  <a:srgbClr val="008000"/>
                </a:solidFill>
              </a:rPr>
              <a:t>CAI Course offered prior to the</a:t>
            </a:r>
            <a:br>
              <a:rPr lang="en-US" b="1" dirty="0">
                <a:solidFill>
                  <a:srgbClr val="008000"/>
                </a:solidFill>
              </a:rPr>
            </a:br>
            <a:r>
              <a:rPr lang="en-US" b="1" dirty="0">
                <a:solidFill>
                  <a:srgbClr val="008000"/>
                </a:solidFill>
              </a:rPr>
              <a:t>2022 BSA National Outdoor Ethics and Conservation Conference </a:t>
            </a:r>
            <a:br>
              <a:rPr lang="en-US" b="1" dirty="0">
                <a:solidFill>
                  <a:srgbClr val="008000"/>
                </a:solidFill>
              </a:rPr>
            </a:br>
            <a:r>
              <a:rPr lang="en-US" b="1" dirty="0">
                <a:solidFill>
                  <a:srgbClr val="008000"/>
                </a:solidFill>
              </a:rPr>
              <a:t>November 9</a:t>
            </a:r>
            <a:r>
              <a:rPr lang="en-US" b="1" baseline="30000" dirty="0">
                <a:solidFill>
                  <a:srgbClr val="008000"/>
                </a:solidFill>
              </a:rPr>
              <a:t>th</a:t>
            </a:r>
            <a:r>
              <a:rPr lang="en-US" b="1" dirty="0">
                <a:solidFill>
                  <a:srgbClr val="008000"/>
                </a:solidFill>
              </a:rPr>
              <a:t> and 10</a:t>
            </a:r>
            <a:r>
              <a:rPr lang="en-US" b="1" baseline="30000" dirty="0">
                <a:solidFill>
                  <a:srgbClr val="008000"/>
                </a:solidFill>
              </a:rPr>
              <a:t>th</a:t>
            </a:r>
            <a:endParaRPr lang="en-US" b="1" dirty="0">
              <a:solidFill>
                <a:srgbClr val="008000"/>
              </a:solidFill>
            </a:endParaRPr>
          </a:p>
        </p:txBody>
      </p:sp>
    </p:spTree>
    <p:extLst>
      <p:ext uri="{BB962C8B-B14F-4D97-AF65-F5344CB8AC3E}">
        <p14:creationId xmlns:p14="http://schemas.microsoft.com/office/powerpoint/2010/main" val="141934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600" b="1" dirty="0"/>
              <a:t>Resources for Training</a:t>
            </a:r>
            <a:endParaRPr lang="en-US" sz="6200" b="1" dirty="0"/>
          </a:p>
        </p:txBody>
      </p:sp>
      <p:sp>
        <p:nvSpPr>
          <p:cNvPr id="4" name="TextBox 3">
            <a:extLst>
              <a:ext uri="{FF2B5EF4-FFF2-40B4-BE49-F238E27FC236}">
                <a16:creationId xmlns:a16="http://schemas.microsoft.com/office/drawing/2014/main" id="{BB2A1DDE-6DC1-495B-B395-B68475C420FB}"/>
              </a:ext>
            </a:extLst>
          </p:cNvPr>
          <p:cNvSpPr txBox="1"/>
          <p:nvPr/>
        </p:nvSpPr>
        <p:spPr>
          <a:xfrm>
            <a:off x="897692" y="1369279"/>
            <a:ext cx="6959360" cy="5170646"/>
          </a:xfrm>
          <a:prstGeom prst="rect">
            <a:avLst/>
          </a:prstGeom>
          <a:noFill/>
        </p:spPr>
        <p:txBody>
          <a:bodyPr wrap="square" rtlCol="0">
            <a:spAutoFit/>
          </a:bodyPr>
          <a:lstStyle/>
          <a:p>
            <a:r>
              <a:rPr lang="en-US" sz="2200" b="1" dirty="0"/>
              <a:t>BSA Fishing Partners</a:t>
            </a:r>
          </a:p>
          <a:p>
            <a:endParaRPr lang="en-US" sz="2200" dirty="0"/>
          </a:p>
          <a:p>
            <a:pPr marL="742950" lvl="1" indent="-285750">
              <a:buFont typeface="Arial" panose="020B0604020202020204" pitchFamily="34" charset="0"/>
              <a:buChar char="•"/>
            </a:pPr>
            <a:r>
              <a:rPr lang="en-US" sz="2200" dirty="0"/>
              <a:t>International Game Fish Association - https://igfa.org/ </a:t>
            </a:r>
          </a:p>
          <a:p>
            <a:pPr marL="742950" lvl="1" indent="-285750">
              <a:buFont typeface="Arial" panose="020B0604020202020204" pitchFamily="34" charset="0"/>
              <a:buChar char="•"/>
            </a:pPr>
            <a:r>
              <a:rPr lang="en-US" sz="2200" dirty="0"/>
              <a:t>Aquatic Resources Education Association - https://www.areanet.org/ </a:t>
            </a:r>
          </a:p>
          <a:p>
            <a:pPr marL="742950" lvl="1" indent="-285750">
              <a:buFont typeface="Arial" panose="020B0604020202020204" pitchFamily="34" charset="0"/>
              <a:buChar char="•"/>
            </a:pPr>
            <a:r>
              <a:rPr lang="en-US" sz="2200" dirty="0"/>
              <a:t>Take Me Fishing - https://www.takemefishing.org/ </a:t>
            </a:r>
          </a:p>
          <a:p>
            <a:pPr marL="742950" lvl="1" indent="-285750">
              <a:buFont typeface="Arial" panose="020B0604020202020204" pitchFamily="34" charset="0"/>
              <a:buChar char="•"/>
            </a:pPr>
            <a:r>
              <a:rPr lang="en-US" sz="2200" dirty="0"/>
              <a:t>Trout Unlimited - https://tu.org/ </a:t>
            </a:r>
          </a:p>
          <a:p>
            <a:pPr marL="742950" lvl="1" indent="-285750">
              <a:buFont typeface="Arial" panose="020B0604020202020204" pitchFamily="34" charset="0"/>
              <a:buChar char="•"/>
            </a:pPr>
            <a:r>
              <a:rPr lang="en-US" sz="2200" dirty="0"/>
              <a:t>Federation of Fly Fishers - http://www.fedflyfishers.org/ </a:t>
            </a:r>
          </a:p>
          <a:p>
            <a:endParaRPr lang="en-US" sz="2200" dirty="0"/>
          </a:p>
          <a:p>
            <a:r>
              <a:rPr lang="en-US" sz="2200" b="1" dirty="0"/>
              <a:t>Fishing / Fly Fishing Merit Badge Pamphlets</a:t>
            </a:r>
          </a:p>
          <a:p>
            <a:endParaRPr lang="en-US" sz="2200" dirty="0"/>
          </a:p>
          <a:p>
            <a:r>
              <a:rPr lang="en-US" sz="2200" b="1" dirty="0"/>
              <a:t>Fishing Leave No Trace Pamphlet / Hang Tag</a:t>
            </a:r>
          </a:p>
          <a:p>
            <a:endParaRPr lang="en-US" sz="2200" dirty="0"/>
          </a:p>
        </p:txBody>
      </p:sp>
      <p:pic>
        <p:nvPicPr>
          <p:cNvPr id="5" name="Picture 4">
            <a:extLst>
              <a:ext uri="{FF2B5EF4-FFF2-40B4-BE49-F238E27FC236}">
                <a16:creationId xmlns:a16="http://schemas.microsoft.com/office/drawing/2014/main" id="{D187D3C6-2E70-43A3-A5AB-82373A7E79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216" y="2022325"/>
            <a:ext cx="3416320" cy="3416320"/>
          </a:xfrm>
          <a:prstGeom prst="rect">
            <a:avLst/>
          </a:prstGeom>
        </p:spPr>
      </p:pic>
    </p:spTree>
    <p:extLst>
      <p:ext uri="{BB962C8B-B14F-4D97-AF65-F5344CB8AC3E}">
        <p14:creationId xmlns:p14="http://schemas.microsoft.com/office/powerpoint/2010/main" val="2269851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100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600" b="1" dirty="0"/>
              <a:t>Questions / Comments</a:t>
            </a:r>
            <a:endParaRPr lang="en-US" sz="6200" b="1" dirty="0"/>
          </a:p>
        </p:txBody>
      </p:sp>
      <p:pic>
        <p:nvPicPr>
          <p:cNvPr id="5" name="Picture 4">
            <a:extLst>
              <a:ext uri="{FF2B5EF4-FFF2-40B4-BE49-F238E27FC236}">
                <a16:creationId xmlns:a16="http://schemas.microsoft.com/office/drawing/2014/main" id="{F08D4D27-9CFB-4C73-BBBC-35F8095A1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09" y="1720589"/>
            <a:ext cx="5687627" cy="4265720"/>
          </a:xfrm>
          <a:prstGeom prst="rect">
            <a:avLst/>
          </a:prstGeom>
        </p:spPr>
      </p:pic>
      <p:sp>
        <p:nvSpPr>
          <p:cNvPr id="6" name="TextBox 5">
            <a:extLst>
              <a:ext uri="{FF2B5EF4-FFF2-40B4-BE49-F238E27FC236}">
                <a16:creationId xmlns:a16="http://schemas.microsoft.com/office/drawing/2014/main" id="{0DEAF675-F540-4139-8439-2C99324B9F78}"/>
              </a:ext>
            </a:extLst>
          </p:cNvPr>
          <p:cNvSpPr txBox="1"/>
          <p:nvPr/>
        </p:nvSpPr>
        <p:spPr>
          <a:xfrm>
            <a:off x="7270812" y="3213716"/>
            <a:ext cx="4308166" cy="923330"/>
          </a:xfrm>
          <a:prstGeom prst="rect">
            <a:avLst/>
          </a:prstGeom>
          <a:noFill/>
        </p:spPr>
        <p:txBody>
          <a:bodyPr wrap="square" rtlCol="0">
            <a:spAutoFit/>
          </a:bodyPr>
          <a:lstStyle/>
          <a:p>
            <a:r>
              <a:rPr lang="en-US" b="1" dirty="0"/>
              <a:t>Howard Kern</a:t>
            </a:r>
          </a:p>
          <a:p>
            <a:r>
              <a:rPr lang="en-US" dirty="0"/>
              <a:t>CELL: 805-405-9635</a:t>
            </a:r>
          </a:p>
          <a:p>
            <a:r>
              <a:rPr lang="en-US" dirty="0"/>
              <a:t>Email: Venturing4Trout@roadrunner.com</a:t>
            </a:r>
          </a:p>
        </p:txBody>
      </p:sp>
    </p:spTree>
    <p:extLst>
      <p:ext uri="{BB962C8B-B14F-4D97-AF65-F5344CB8AC3E}">
        <p14:creationId xmlns:p14="http://schemas.microsoft.com/office/powerpoint/2010/main" val="1421670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1909762" y="319880"/>
            <a:ext cx="8372475" cy="1074737"/>
          </a:xfrm>
          <a:effectLst>
            <a:glow rad="63500">
              <a:schemeClr val="accent3">
                <a:satMod val="175000"/>
                <a:alpha val="40000"/>
              </a:schemeClr>
            </a:glow>
          </a:effectLst>
        </p:spPr>
        <p:txBody>
          <a:bodyPr>
            <a:normAutofit fontScale="90000"/>
          </a:bodyPr>
          <a:lstStyle/>
          <a:p>
            <a:br>
              <a:rPr lang="en-US" sz="6600" b="1" dirty="0"/>
            </a:br>
            <a:r>
              <a:rPr lang="en-US" sz="6600" b="1" dirty="0"/>
              <a:t>Why Fishing Ethics?</a:t>
            </a:r>
          </a:p>
        </p:txBody>
      </p:sp>
      <p:sp>
        <p:nvSpPr>
          <p:cNvPr id="6" name="Subtitle 5">
            <a:extLst>
              <a:ext uri="{FF2B5EF4-FFF2-40B4-BE49-F238E27FC236}">
                <a16:creationId xmlns:a16="http://schemas.microsoft.com/office/drawing/2014/main" id="{9BD77D0F-0731-4B7B-A718-DA52B7F5985B}"/>
              </a:ext>
            </a:extLst>
          </p:cNvPr>
          <p:cNvSpPr>
            <a:spLocks noGrp="1"/>
          </p:cNvSpPr>
          <p:nvPr>
            <p:ph type="subTitle" idx="1"/>
          </p:nvPr>
        </p:nvSpPr>
        <p:spPr>
          <a:xfrm>
            <a:off x="962025" y="1469139"/>
            <a:ext cx="10477500" cy="1426461"/>
          </a:xfrm>
        </p:spPr>
        <p:txBody>
          <a:bodyPr>
            <a:normAutofit/>
          </a:bodyPr>
          <a:lstStyle/>
          <a:p>
            <a:pPr marL="342900" indent="-342900" algn="l">
              <a:buFont typeface="Arial" panose="020B0604020202020204" pitchFamily="34" charset="0"/>
              <a:buChar char="•"/>
            </a:pPr>
            <a:r>
              <a:rPr lang="en-US" sz="2100" dirty="0"/>
              <a:t>In 2019, 17% of the U.S. population ages 6 and up went fishing at least one time. This was a 1%-increase since the year before, and it represents a decade-long upward trend in fishing participation. Total 2019 participation was over 50.1 million participants nationwide.</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575BC0D9-D97B-4A02-A222-17384C8F0D1B}"/>
              </a:ext>
            </a:extLst>
          </p:cNvPr>
          <p:cNvPicPr>
            <a:picLocks noChangeAspect="1"/>
          </p:cNvPicPr>
          <p:nvPr/>
        </p:nvPicPr>
        <p:blipFill>
          <a:blip r:embed="rId2"/>
          <a:stretch>
            <a:fillRect/>
          </a:stretch>
        </p:blipFill>
        <p:spPr>
          <a:xfrm>
            <a:off x="2718148" y="2469266"/>
            <a:ext cx="6788479" cy="4284677"/>
          </a:xfrm>
          <a:prstGeom prst="rect">
            <a:avLst/>
          </a:prstGeom>
        </p:spPr>
      </p:pic>
      <p:sp>
        <p:nvSpPr>
          <p:cNvPr id="11" name="TextBox 10">
            <a:extLst>
              <a:ext uri="{FF2B5EF4-FFF2-40B4-BE49-F238E27FC236}">
                <a16:creationId xmlns:a16="http://schemas.microsoft.com/office/drawing/2014/main" id="{4B1E4088-BB81-4617-BD38-7EA1C577754C}"/>
              </a:ext>
            </a:extLst>
          </p:cNvPr>
          <p:cNvSpPr txBox="1"/>
          <p:nvPr/>
        </p:nvSpPr>
        <p:spPr>
          <a:xfrm>
            <a:off x="9258143" y="6168788"/>
            <a:ext cx="2819400" cy="369332"/>
          </a:xfrm>
          <a:prstGeom prst="rect">
            <a:avLst/>
          </a:prstGeom>
          <a:noFill/>
        </p:spPr>
        <p:txBody>
          <a:bodyPr wrap="square">
            <a:spAutoFit/>
          </a:bodyPr>
          <a:lstStyle/>
          <a:p>
            <a:pPr algn="r"/>
            <a:r>
              <a:rPr lang="en-US" sz="1800" i="1" dirty="0"/>
              <a:t>Source: takemefishing.org </a:t>
            </a:r>
          </a:p>
        </p:txBody>
      </p:sp>
    </p:spTree>
    <p:extLst>
      <p:ext uri="{BB962C8B-B14F-4D97-AF65-F5344CB8AC3E}">
        <p14:creationId xmlns:p14="http://schemas.microsoft.com/office/powerpoint/2010/main" val="3397415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1909762" y="319880"/>
            <a:ext cx="8372475" cy="1074737"/>
          </a:xfrm>
        </p:spPr>
        <p:txBody>
          <a:bodyPr>
            <a:normAutofit fontScale="90000"/>
          </a:bodyPr>
          <a:lstStyle/>
          <a:p>
            <a:br>
              <a:rPr lang="en-US" sz="6600" b="1" dirty="0"/>
            </a:br>
            <a:r>
              <a:rPr lang="en-US" sz="6600" b="1" dirty="0"/>
              <a:t>The Beginnings…</a:t>
            </a:r>
          </a:p>
        </p:txBody>
      </p:sp>
      <p:pic>
        <p:nvPicPr>
          <p:cNvPr id="4" name="Picture 3">
            <a:extLst>
              <a:ext uri="{FF2B5EF4-FFF2-40B4-BE49-F238E27FC236}">
                <a16:creationId xmlns:a16="http://schemas.microsoft.com/office/drawing/2014/main" id="{533750AF-E75C-4BA4-9B18-D634F64C1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5" y="2133600"/>
            <a:ext cx="4086689" cy="2781300"/>
          </a:xfrm>
          <a:prstGeom prst="rect">
            <a:avLst/>
          </a:prstGeom>
        </p:spPr>
      </p:pic>
      <p:pic>
        <p:nvPicPr>
          <p:cNvPr id="7" name="Picture 6">
            <a:extLst>
              <a:ext uri="{FF2B5EF4-FFF2-40B4-BE49-F238E27FC236}">
                <a16:creationId xmlns:a16="http://schemas.microsoft.com/office/drawing/2014/main" id="{C9D5B73B-CFA9-4329-BA49-8707C0AC0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865" y="1425187"/>
            <a:ext cx="4099560" cy="4968293"/>
          </a:xfrm>
          <a:prstGeom prst="rect">
            <a:avLst/>
          </a:prstGeom>
        </p:spPr>
      </p:pic>
      <p:sp>
        <p:nvSpPr>
          <p:cNvPr id="8" name="TextBox 7">
            <a:extLst>
              <a:ext uri="{FF2B5EF4-FFF2-40B4-BE49-F238E27FC236}">
                <a16:creationId xmlns:a16="http://schemas.microsoft.com/office/drawing/2014/main" id="{F86058F5-B354-4656-9C25-90518CB23C3A}"/>
              </a:ext>
            </a:extLst>
          </p:cNvPr>
          <p:cNvSpPr txBox="1"/>
          <p:nvPr/>
        </p:nvSpPr>
        <p:spPr>
          <a:xfrm>
            <a:off x="5073607" y="2400865"/>
            <a:ext cx="2031914"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2000</a:t>
            </a:r>
          </a:p>
          <a:p>
            <a:pPr marL="285750" indent="-285750">
              <a:buFont typeface="Arial" panose="020B0604020202020204" pitchFamily="34" charset="0"/>
              <a:buChar char="•"/>
            </a:pPr>
            <a:r>
              <a:rPr lang="en-US" sz="2800" dirty="0"/>
              <a:t>2001</a:t>
            </a:r>
          </a:p>
          <a:p>
            <a:pPr marL="285750" indent="-285750">
              <a:buFont typeface="Arial" panose="020B0604020202020204" pitchFamily="34" charset="0"/>
              <a:buChar char="•"/>
            </a:pPr>
            <a:r>
              <a:rPr lang="en-US" sz="2800" dirty="0"/>
              <a:t>2002</a:t>
            </a:r>
          </a:p>
          <a:p>
            <a:pPr marL="285750" indent="-285750">
              <a:buFont typeface="Arial" panose="020B0604020202020204" pitchFamily="34" charset="0"/>
              <a:buChar char="•"/>
            </a:pPr>
            <a:r>
              <a:rPr lang="en-US" sz="2800" dirty="0"/>
              <a:t>2004</a:t>
            </a:r>
          </a:p>
          <a:p>
            <a:pPr marL="285750" indent="-285750">
              <a:buFont typeface="Arial" panose="020B0604020202020204" pitchFamily="34" charset="0"/>
              <a:buChar char="•"/>
            </a:pPr>
            <a:r>
              <a:rPr lang="en-US" sz="2800" dirty="0"/>
              <a:t>2006</a:t>
            </a:r>
            <a:endParaRPr lang="en-US" dirty="0"/>
          </a:p>
        </p:txBody>
      </p:sp>
    </p:spTree>
    <p:extLst>
      <p:ext uri="{BB962C8B-B14F-4D97-AF65-F5344CB8AC3E}">
        <p14:creationId xmlns:p14="http://schemas.microsoft.com/office/powerpoint/2010/main" val="2517969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100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1909762" y="319880"/>
            <a:ext cx="8372475" cy="1074737"/>
          </a:xfrm>
        </p:spPr>
        <p:txBody>
          <a:bodyPr>
            <a:normAutofit fontScale="90000"/>
          </a:bodyPr>
          <a:lstStyle/>
          <a:p>
            <a:br>
              <a:rPr lang="en-US" sz="6600" b="1" dirty="0"/>
            </a:br>
            <a:r>
              <a:rPr lang="en-US" sz="6600" b="1" dirty="0"/>
              <a:t>Plan Ahead and Prepare</a:t>
            </a:r>
          </a:p>
        </p:txBody>
      </p:sp>
      <p:sp>
        <p:nvSpPr>
          <p:cNvPr id="8" name="TextBox 7">
            <a:extLst>
              <a:ext uri="{FF2B5EF4-FFF2-40B4-BE49-F238E27FC236}">
                <a16:creationId xmlns:a16="http://schemas.microsoft.com/office/drawing/2014/main" id="{F86058F5-B354-4656-9C25-90518CB23C3A}"/>
              </a:ext>
            </a:extLst>
          </p:cNvPr>
          <p:cNvSpPr txBox="1"/>
          <p:nvPr/>
        </p:nvSpPr>
        <p:spPr>
          <a:xfrm>
            <a:off x="893805" y="1743640"/>
            <a:ext cx="11060070"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a:t>Know the regulations and special concerns for the area you plan to fish. Some things to consider:</a:t>
            </a:r>
          </a:p>
          <a:p>
            <a:pPr marL="1371600" lvl="2" indent="-457200">
              <a:buFont typeface="Courier New" panose="02070309020205020404" pitchFamily="49" charset="0"/>
              <a:buChar char="o"/>
            </a:pPr>
            <a:r>
              <a:rPr lang="en-US" sz="2400" dirty="0"/>
              <a:t>Do you have the right license? / Do you need a trout (special) stamp?</a:t>
            </a:r>
          </a:p>
          <a:p>
            <a:pPr marL="1371600" lvl="2" indent="-457200">
              <a:buFont typeface="Courier New" panose="02070309020205020404" pitchFamily="49" charset="0"/>
              <a:buChar char="o"/>
            </a:pPr>
            <a:r>
              <a:rPr lang="en-US" sz="2400" dirty="0"/>
              <a:t>Do you understand the fish limits, length limits, boat registration requirements and life jacket rules?</a:t>
            </a:r>
          </a:p>
          <a:p>
            <a:pPr marL="1371600" lvl="2" indent="-457200">
              <a:buFont typeface="Courier New" panose="02070309020205020404" pitchFamily="49" charset="0"/>
              <a:buChar char="o"/>
            </a:pPr>
            <a:r>
              <a:rPr lang="en-US" sz="2400" dirty="0"/>
              <a:t>Do you have the correct gear?</a:t>
            </a:r>
          </a:p>
          <a:p>
            <a:pPr marL="1371600" lvl="2" indent="-457200">
              <a:buFont typeface="Courier New" panose="02070309020205020404" pitchFamily="49" charset="0"/>
              <a:buChar char="o"/>
            </a:pPr>
            <a:r>
              <a:rPr lang="en-US" sz="2400" dirty="0"/>
              <a:t>Is live bait allowed? </a:t>
            </a:r>
          </a:p>
          <a:p>
            <a:pPr marL="1371600" lvl="2" indent="-457200">
              <a:buFont typeface="Courier New" panose="02070309020205020404" pitchFamily="49" charset="0"/>
              <a:buChar char="o"/>
            </a:pPr>
            <a:r>
              <a:rPr lang="en-US" sz="2400" dirty="0"/>
              <a:t>What about exotic species?</a:t>
            </a:r>
          </a:p>
          <a:p>
            <a:pPr marL="285750" indent="-285750">
              <a:buFont typeface="Arial" panose="020B0604020202020204" pitchFamily="34" charset="0"/>
              <a:buChar char="•"/>
            </a:pPr>
            <a:r>
              <a:rPr lang="en-US" sz="2400" dirty="0"/>
              <a:t>Prepare for extreme weather and emergencies.</a:t>
            </a:r>
          </a:p>
          <a:p>
            <a:pPr marL="285750" indent="-285750">
              <a:buFont typeface="Arial" panose="020B0604020202020204" pitchFamily="34" charset="0"/>
              <a:buChar char="•"/>
            </a:pPr>
            <a:r>
              <a:rPr lang="en-US" sz="2400" dirty="0"/>
              <a:t>Pack a large, strong, plastic litter bag (fish entrails).</a:t>
            </a:r>
          </a:p>
          <a:p>
            <a:pPr marL="285750" indent="-285750">
              <a:buFont typeface="Arial" panose="020B0604020202020204" pitchFamily="34" charset="0"/>
              <a:buChar char="•"/>
            </a:pPr>
            <a:r>
              <a:rPr lang="en-US" sz="2400" dirty="0"/>
              <a:t>Do you have a good map?</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CA3D5D5E-62D1-4339-A17D-DED7D0000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3475" y="3281362"/>
            <a:ext cx="2857500" cy="3457575"/>
          </a:xfrm>
          <a:prstGeom prst="rect">
            <a:avLst/>
          </a:prstGeom>
        </p:spPr>
      </p:pic>
    </p:spTree>
    <p:extLst>
      <p:ext uri="{BB962C8B-B14F-4D97-AF65-F5344CB8AC3E}">
        <p14:creationId xmlns:p14="http://schemas.microsoft.com/office/powerpoint/2010/main" val="3591598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Travel and Camp on Durable Surfaces</a:t>
            </a:r>
          </a:p>
        </p:txBody>
      </p:sp>
      <p:sp>
        <p:nvSpPr>
          <p:cNvPr id="8" name="TextBox 7">
            <a:extLst>
              <a:ext uri="{FF2B5EF4-FFF2-40B4-BE49-F238E27FC236}">
                <a16:creationId xmlns:a16="http://schemas.microsoft.com/office/drawing/2014/main" id="{F86058F5-B354-4656-9C25-90518CB23C3A}"/>
              </a:ext>
            </a:extLst>
          </p:cNvPr>
          <p:cNvSpPr txBox="1"/>
          <p:nvPr/>
        </p:nvSpPr>
        <p:spPr>
          <a:xfrm>
            <a:off x="893805" y="1743640"/>
            <a:ext cx="1106007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a:t>Streams, rivers and lakes are very fragile ecosystems. The border between the water and dry land is called the “riparian zone” and it is an area that can be heavily impacted by foot traffic. These zones supply food, cover, and water for a diverse number of animals, both in and out of the water.</a:t>
            </a:r>
          </a:p>
          <a:p>
            <a:pPr marL="285750" indent="-285750">
              <a:buFont typeface="Arial" panose="020B0604020202020204" pitchFamily="34" charset="0"/>
              <a:buChar char="•"/>
            </a:pPr>
            <a:r>
              <a:rPr lang="en-US" sz="2400" dirty="0"/>
              <a:t>Access waters in designated areas or established entryways.</a:t>
            </a:r>
          </a:p>
          <a:p>
            <a:pPr marL="285750" indent="-285750">
              <a:buFont typeface="Arial" panose="020B0604020202020204" pitchFamily="34" charset="0"/>
              <a:buChar char="•"/>
            </a:pPr>
            <a:r>
              <a:rPr lang="en-US" sz="2400" dirty="0"/>
              <a:t>Use a boat or float tube if possible</a:t>
            </a:r>
          </a:p>
          <a:p>
            <a:pPr marL="285750" indent="-285750">
              <a:buFont typeface="Arial" panose="020B0604020202020204" pitchFamily="34" charset="0"/>
              <a:buChar char="•"/>
            </a:pPr>
            <a:r>
              <a:rPr lang="en-US" sz="2400" dirty="0"/>
              <a:t>If wading, travel on rock/gravel areas of the stream or river.</a:t>
            </a:r>
          </a:p>
          <a:p>
            <a:pPr marL="285750" indent="-285750">
              <a:buFont typeface="Arial" panose="020B0604020202020204" pitchFamily="34" charset="0"/>
              <a:buChar char="•"/>
            </a:pPr>
            <a:r>
              <a:rPr lang="en-US" sz="2400" dirty="0"/>
              <a:t>Docks and jetties are excellent areas to fish from.</a:t>
            </a:r>
          </a:p>
          <a:p>
            <a:pPr marL="285750"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AD7DD42B-D9B3-400E-8668-89A3F0E34EBE}"/>
              </a:ext>
            </a:extLst>
          </p:cNvPr>
          <p:cNvPicPr>
            <a:picLocks noChangeAspect="1"/>
          </p:cNvPicPr>
          <p:nvPr/>
        </p:nvPicPr>
        <p:blipFill>
          <a:blip r:embed="rId2"/>
          <a:stretch>
            <a:fillRect/>
          </a:stretch>
        </p:blipFill>
        <p:spPr>
          <a:xfrm>
            <a:off x="8909261" y="2993371"/>
            <a:ext cx="2920677" cy="3617794"/>
          </a:xfrm>
          <a:prstGeom prst="rect">
            <a:avLst/>
          </a:prstGeom>
        </p:spPr>
      </p:pic>
    </p:spTree>
    <p:extLst>
      <p:ext uri="{BB962C8B-B14F-4D97-AF65-F5344CB8AC3E}">
        <p14:creationId xmlns:p14="http://schemas.microsoft.com/office/powerpoint/2010/main" val="1756971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Dispose of Waste Properly</a:t>
            </a:r>
          </a:p>
        </p:txBody>
      </p:sp>
      <p:sp>
        <p:nvSpPr>
          <p:cNvPr id="8" name="TextBox 7">
            <a:extLst>
              <a:ext uri="{FF2B5EF4-FFF2-40B4-BE49-F238E27FC236}">
                <a16:creationId xmlns:a16="http://schemas.microsoft.com/office/drawing/2014/main" id="{F86058F5-B354-4656-9C25-90518CB23C3A}"/>
              </a:ext>
            </a:extLst>
          </p:cNvPr>
          <p:cNvSpPr txBox="1"/>
          <p:nvPr/>
        </p:nvSpPr>
        <p:spPr>
          <a:xfrm>
            <a:off x="893805" y="1743640"/>
            <a:ext cx="11060070" cy="3693319"/>
          </a:xfrm>
          <a:prstGeom prst="rect">
            <a:avLst/>
          </a:prstGeom>
          <a:noFill/>
        </p:spPr>
        <p:txBody>
          <a:bodyPr wrap="square" rtlCol="0">
            <a:spAutoFit/>
          </a:bodyPr>
          <a:lstStyle/>
          <a:p>
            <a:pPr marL="285750" indent="-285750">
              <a:buFont typeface="Arial" panose="020B0604020202020204" pitchFamily="34" charset="0"/>
              <a:buChar char="•"/>
            </a:pPr>
            <a:r>
              <a:rPr lang="en-US" sz="2400" dirty="0"/>
              <a:t>Fish Entrails - dispose of the entrails by burying them 200 feet away from water or pack them out in a strong garbage bag.</a:t>
            </a:r>
          </a:p>
          <a:p>
            <a:pPr marL="285750" indent="-285750">
              <a:buFont typeface="Arial" panose="020B0604020202020204" pitchFamily="34" charset="0"/>
              <a:buChar char="•"/>
            </a:pPr>
            <a:r>
              <a:rPr lang="en-US" sz="2400" dirty="0"/>
              <a:t>Anglers should make every attempt to retrieve snagged lures and broken lines which can be lethal. Monofilament fishing line should be placed in recycling containers if possible. Monofilament has an average shelf life of two to three years, while fluorocarbon lines can last up to seven or eight years.</a:t>
            </a:r>
          </a:p>
          <a:p>
            <a:pPr marL="285750" indent="-285750">
              <a:buFont typeface="Arial" panose="020B0604020202020204" pitchFamily="34" charset="0"/>
              <a:buChar char="•"/>
            </a:pPr>
            <a:r>
              <a:rPr lang="en-US" sz="2400" dirty="0"/>
              <a:t>Lead sinkers or jigs should be avoided completely.</a:t>
            </a:r>
          </a:p>
          <a:p>
            <a:pPr marL="285750" indent="-285750">
              <a:buFont typeface="Arial" panose="020B0604020202020204" pitchFamily="34" charset="0"/>
              <a:buChar char="•"/>
            </a:pPr>
            <a:r>
              <a:rPr lang="en-US" sz="2400" dirty="0"/>
              <a:t>Never dump unwanted live bait‚ or bait boxes.</a:t>
            </a:r>
            <a:br>
              <a:rPr lang="en-US" sz="2400" dirty="0"/>
            </a:br>
            <a:r>
              <a:rPr lang="en-US" sz="2400" dirty="0"/>
              <a:t>Pack it out.</a:t>
            </a:r>
          </a:p>
          <a:p>
            <a:pPr marL="285750" indent="-285750">
              <a:buFont typeface="Arial" panose="020B0604020202020204" pitchFamily="34" charset="0"/>
              <a:buChar char="•"/>
            </a:pPr>
            <a:endParaRPr lang="en-US" dirty="0"/>
          </a:p>
        </p:txBody>
      </p:sp>
      <p:pic>
        <p:nvPicPr>
          <p:cNvPr id="1026" name="Picture 2" descr="Fishing line recycling receptacles placed at popular fishing spots -  Kimberley Daily Bulletin">
            <a:extLst>
              <a:ext uri="{FF2B5EF4-FFF2-40B4-BE49-F238E27FC236}">
                <a16:creationId xmlns:a16="http://schemas.microsoft.com/office/drawing/2014/main" id="{25D144B2-E6A5-4F9A-97FF-FA1E197701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95" r="7933"/>
          <a:stretch/>
        </p:blipFill>
        <p:spPr bwMode="auto">
          <a:xfrm>
            <a:off x="7924800" y="3771900"/>
            <a:ext cx="3901440" cy="290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80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Leave What You Find</a:t>
            </a:r>
          </a:p>
        </p:txBody>
      </p:sp>
      <p:sp>
        <p:nvSpPr>
          <p:cNvPr id="8" name="TextBox 7">
            <a:extLst>
              <a:ext uri="{FF2B5EF4-FFF2-40B4-BE49-F238E27FC236}">
                <a16:creationId xmlns:a16="http://schemas.microsoft.com/office/drawing/2014/main" id="{F86058F5-B354-4656-9C25-90518CB23C3A}"/>
              </a:ext>
            </a:extLst>
          </p:cNvPr>
          <p:cNvSpPr txBox="1"/>
          <p:nvPr/>
        </p:nvSpPr>
        <p:spPr>
          <a:xfrm>
            <a:off x="893805" y="1743640"/>
            <a:ext cx="11060070"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Catch And Release:</a:t>
            </a:r>
            <a:br>
              <a:rPr lang="en-US" sz="2400" dirty="0"/>
            </a:br>
            <a:endParaRPr lang="en-US" sz="2400" dirty="0"/>
          </a:p>
          <a:p>
            <a:pPr marL="800100" lvl="1" indent="-342900">
              <a:buFont typeface="Courier New" panose="02070309020205020404" pitchFamily="49" charset="0"/>
              <a:buChar char="o"/>
            </a:pPr>
            <a:r>
              <a:rPr lang="en-US" sz="2400" dirty="0"/>
              <a:t>Do not “fight” a fish until it is utterly exhausted. Bring the fish quickly to hand or, preferably, a net (there are special ‘catch and release’ nets available).  </a:t>
            </a:r>
          </a:p>
          <a:p>
            <a:pPr marL="800100" lvl="1" indent="-342900">
              <a:buFont typeface="Courier New" panose="02070309020205020404" pitchFamily="49" charset="0"/>
              <a:buChar char="o"/>
            </a:pPr>
            <a:r>
              <a:rPr lang="en-US" sz="2400" dirty="0"/>
              <a:t>Wet your hands before handling a fish to reduce damage to its protective coating.  Grasp the fish firmly – but do not squeeze – across the back and head.</a:t>
            </a:r>
          </a:p>
          <a:p>
            <a:pPr marL="800100" lvl="1" indent="-342900">
              <a:buFont typeface="Courier New" panose="02070309020205020404" pitchFamily="49" charset="0"/>
              <a:buChar char="o"/>
            </a:pPr>
            <a:r>
              <a:rPr lang="en-US" sz="2400" dirty="0"/>
              <a:t>Use angler’s forceps, needle-nosed pliers, or other appropriate tools to remove the hook.</a:t>
            </a:r>
          </a:p>
          <a:p>
            <a:pPr marL="800100" lvl="1" indent="-342900">
              <a:buFont typeface="Courier New" panose="02070309020205020404" pitchFamily="49" charset="0"/>
              <a:buChar char="o"/>
            </a:pPr>
            <a:r>
              <a:rPr lang="en-US" sz="2400" dirty="0"/>
              <a:t>If the fish has taken the hook deeply or swallowed it, forcing the hook from the fish’s gills or stomach will do more damage than leaving it and will lower the chances the fish will survive. Instead, cut the leader or line and close to the hook as possible before releasing the fish.</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98E183B7-26F0-46B7-A886-CBB50932F5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9237" y="556417"/>
            <a:ext cx="2733675" cy="1676400"/>
          </a:xfrm>
          <a:prstGeom prst="rect">
            <a:avLst/>
          </a:prstGeom>
        </p:spPr>
      </p:pic>
    </p:spTree>
    <p:extLst>
      <p:ext uri="{BB962C8B-B14F-4D97-AF65-F5344CB8AC3E}">
        <p14:creationId xmlns:p14="http://schemas.microsoft.com/office/powerpoint/2010/main" val="1238297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Leave What You Find</a:t>
            </a:r>
          </a:p>
        </p:txBody>
      </p:sp>
      <p:sp>
        <p:nvSpPr>
          <p:cNvPr id="8" name="TextBox 7">
            <a:extLst>
              <a:ext uri="{FF2B5EF4-FFF2-40B4-BE49-F238E27FC236}">
                <a16:creationId xmlns:a16="http://schemas.microsoft.com/office/drawing/2014/main" id="{F86058F5-B354-4656-9C25-90518CB23C3A}"/>
              </a:ext>
            </a:extLst>
          </p:cNvPr>
          <p:cNvSpPr txBox="1"/>
          <p:nvPr/>
        </p:nvSpPr>
        <p:spPr>
          <a:xfrm>
            <a:off x="893805" y="1743640"/>
            <a:ext cx="11060070"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Catch And Release cont.:</a:t>
            </a:r>
            <a:br>
              <a:rPr lang="en-US" sz="2400" dirty="0"/>
            </a:br>
            <a:endParaRPr lang="en-US" sz="2400" dirty="0"/>
          </a:p>
          <a:p>
            <a:pPr marL="800100" lvl="1" indent="-342900">
              <a:buFont typeface="Courier New" panose="02070309020205020404" pitchFamily="49" charset="0"/>
              <a:buChar char="o"/>
            </a:pPr>
            <a:r>
              <a:rPr lang="en-US" sz="2400" dirty="0"/>
              <a:t>Keep the fish in the water as much as possible while handling it for release.  </a:t>
            </a:r>
          </a:p>
          <a:p>
            <a:pPr marL="800100" lvl="1" indent="-342900">
              <a:buFont typeface="Courier New" panose="02070309020205020404" pitchFamily="49" charset="0"/>
              <a:buChar char="o"/>
            </a:pPr>
            <a:r>
              <a:rPr lang="en-US" sz="2400" dirty="0"/>
              <a:t>Before releasing the fish, place it in the water – head upstream – and move it back and forth gently for a few seconds to move water through its gills. This will rejuvenate the fish before release, giving it a better chance of survival. If you grip the fish lightly it will swim away, on its own, when it has revived.</a:t>
            </a:r>
          </a:p>
          <a:p>
            <a:pPr marL="800100" lvl="1" indent="-342900">
              <a:buFont typeface="Courier New" panose="02070309020205020404" pitchFamily="49" charset="0"/>
              <a:buChar char="o"/>
            </a:pPr>
            <a:r>
              <a:rPr lang="en-US" sz="2400" dirty="0"/>
              <a:t>Barbless hooks are the law in some situations. They lower mortality rates among released fish by as much as 25%. Consider using barbless – or pinching the barb down with pliers – even where it isn’t the law.</a:t>
            </a:r>
          </a:p>
          <a:p>
            <a:pPr marL="800100" lvl="1" indent="-342900">
              <a:buFont typeface="Courier New" panose="02070309020205020404" pitchFamily="49" charset="0"/>
              <a:buChar char="o"/>
            </a:pPr>
            <a:r>
              <a:rPr lang="en-US" sz="2400" dirty="0"/>
              <a:t>Even catch and release can be overdone.  If you have caught enough – and you’ll know when that is – consider leaving the rest of the fish in peace and simply sitting and watching the water and enjoying the backcountry.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29184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33CC33">
                <a:alpha val="70000"/>
              </a:srgbClr>
            </a:gs>
            <a:gs pos="99000">
              <a:srgbClr val="66FF66">
                <a:alpha val="60000"/>
              </a:srgb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372EA-B478-43BE-A672-1399DF4316E5}"/>
              </a:ext>
            </a:extLst>
          </p:cNvPr>
          <p:cNvSpPr>
            <a:spLocks noGrp="1"/>
          </p:cNvSpPr>
          <p:nvPr>
            <p:ph type="ctrTitle"/>
          </p:nvPr>
        </p:nvSpPr>
        <p:spPr>
          <a:xfrm>
            <a:off x="542925" y="319880"/>
            <a:ext cx="10858499" cy="1074737"/>
          </a:xfrm>
        </p:spPr>
        <p:txBody>
          <a:bodyPr>
            <a:normAutofit fontScale="90000"/>
          </a:bodyPr>
          <a:lstStyle/>
          <a:p>
            <a:br>
              <a:rPr lang="en-US" sz="6600" b="1" dirty="0"/>
            </a:br>
            <a:r>
              <a:rPr lang="en-US" sz="6200" b="1" dirty="0"/>
              <a:t>Leave What You Find</a:t>
            </a:r>
          </a:p>
        </p:txBody>
      </p:sp>
      <p:pic>
        <p:nvPicPr>
          <p:cNvPr id="3" name="Picture 2">
            <a:extLst>
              <a:ext uri="{FF2B5EF4-FFF2-40B4-BE49-F238E27FC236}">
                <a16:creationId xmlns:a16="http://schemas.microsoft.com/office/drawing/2014/main" id="{DD66F4C9-DEFB-4479-827A-1DCC9ECD2B92}"/>
              </a:ext>
            </a:extLst>
          </p:cNvPr>
          <p:cNvPicPr>
            <a:picLocks noChangeAspect="1"/>
          </p:cNvPicPr>
          <p:nvPr/>
        </p:nvPicPr>
        <p:blipFill>
          <a:blip r:embed="rId2"/>
          <a:stretch>
            <a:fillRect/>
          </a:stretch>
        </p:blipFill>
        <p:spPr>
          <a:xfrm>
            <a:off x="1624011" y="1566067"/>
            <a:ext cx="8696325" cy="4888745"/>
          </a:xfrm>
          <a:prstGeom prst="rect">
            <a:avLst/>
          </a:prstGeom>
        </p:spPr>
      </p:pic>
    </p:spTree>
    <p:extLst>
      <p:ext uri="{BB962C8B-B14F-4D97-AF65-F5344CB8AC3E}">
        <p14:creationId xmlns:p14="http://schemas.microsoft.com/office/powerpoint/2010/main" val="29078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TotalTime>
  <Words>1422</Words>
  <Application>Microsoft Office PowerPoint</Application>
  <PresentationFormat>Widescreen</PresentationFormat>
  <Paragraphs>93</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Courier New</vt:lpstr>
      <vt:lpstr>Office Theme</vt:lpstr>
      <vt:lpstr>Fishing Ethics</vt:lpstr>
      <vt:lpstr> Why Fishing Ethics?</vt:lpstr>
      <vt:lpstr> The Beginnings…</vt:lpstr>
      <vt:lpstr> Plan Ahead and Prepare</vt:lpstr>
      <vt:lpstr> Travel and Camp on Durable Surfaces</vt:lpstr>
      <vt:lpstr> Dispose of Waste Properly</vt:lpstr>
      <vt:lpstr> Leave What You Find</vt:lpstr>
      <vt:lpstr> Leave What You Find</vt:lpstr>
      <vt:lpstr> Leave What You Find</vt:lpstr>
      <vt:lpstr> Leave What You Find</vt:lpstr>
      <vt:lpstr> Leave What You Find</vt:lpstr>
      <vt:lpstr> Leave What You Find</vt:lpstr>
      <vt:lpstr> Respect Wildlife</vt:lpstr>
      <vt:lpstr> Be Considerate of Other Visitors</vt:lpstr>
      <vt:lpstr> Discussion of Fishing in Trainers / Masters Courses</vt:lpstr>
      <vt:lpstr> Certified Angling Instructor Course</vt:lpstr>
      <vt:lpstr> Resources for Training</vt:lpstr>
      <vt:lpstr> Questions /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Fishing Ethics</dc:title>
  <dc:creator>Howard Kern</dc:creator>
  <cp:lastModifiedBy>Paul Schimke</cp:lastModifiedBy>
  <cp:revision>74</cp:revision>
  <dcterms:created xsi:type="dcterms:W3CDTF">2022-08-05T14:39:24Z</dcterms:created>
  <dcterms:modified xsi:type="dcterms:W3CDTF">2022-08-09T18:45:28Z</dcterms:modified>
</cp:coreProperties>
</file>